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6"/>
  </p:notesMasterIdLst>
  <p:sldIdLst>
    <p:sldId id="256" r:id="rId2"/>
    <p:sldId id="257" r:id="rId3"/>
    <p:sldId id="258" r:id="rId4"/>
    <p:sldId id="259" r:id="rId5"/>
    <p:sldId id="260" r:id="rId6"/>
    <p:sldId id="262" r:id="rId7"/>
    <p:sldId id="261" r:id="rId8"/>
    <p:sldId id="264" r:id="rId9"/>
    <p:sldId id="269" r:id="rId10"/>
    <p:sldId id="268" r:id="rId11"/>
    <p:sldId id="263" r:id="rId12"/>
    <p:sldId id="267"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4" autoAdjust="0"/>
    <p:restoredTop sz="94660"/>
  </p:normalViewPr>
  <p:slideViewPr>
    <p:cSldViewPr snapToGrid="0">
      <p:cViewPr varScale="1">
        <p:scale>
          <a:sx n="106" d="100"/>
          <a:sy n="106" d="100"/>
        </p:scale>
        <p:origin x="67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AC7E8-3919-4273-9831-07C0068D1198}" type="datetimeFigureOut">
              <a:rPr lang="tr-TR" smtClean="0"/>
              <a:t>9.06.2024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0717A-764F-48C3-8B98-8C7CB1DB423F}" type="slidenum">
              <a:rPr lang="tr-TR" smtClean="0"/>
              <a:t>‹#›</a:t>
            </a:fld>
            <a:endParaRPr lang="tr-TR"/>
          </a:p>
        </p:txBody>
      </p:sp>
    </p:spTree>
    <p:extLst>
      <p:ext uri="{BB962C8B-B14F-4D97-AF65-F5344CB8AC3E}">
        <p14:creationId xmlns:p14="http://schemas.microsoft.com/office/powerpoint/2010/main" val="327687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6E0717A-764F-48C3-8B98-8C7CB1DB423F}" type="slidenum">
              <a:rPr lang="tr-TR" smtClean="0"/>
              <a:t>10</a:t>
            </a:fld>
            <a:endParaRPr lang="tr-TR"/>
          </a:p>
        </p:txBody>
      </p:sp>
    </p:spTree>
    <p:extLst>
      <p:ext uri="{BB962C8B-B14F-4D97-AF65-F5344CB8AC3E}">
        <p14:creationId xmlns:p14="http://schemas.microsoft.com/office/powerpoint/2010/main" val="23779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6E0717A-764F-48C3-8B98-8C7CB1DB423F}" type="slidenum">
              <a:rPr lang="tr-TR" smtClean="0"/>
              <a:t>11</a:t>
            </a:fld>
            <a:endParaRPr lang="tr-TR"/>
          </a:p>
        </p:txBody>
      </p:sp>
    </p:spTree>
    <p:extLst>
      <p:ext uri="{BB962C8B-B14F-4D97-AF65-F5344CB8AC3E}">
        <p14:creationId xmlns:p14="http://schemas.microsoft.com/office/powerpoint/2010/main" val="426821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6E0717A-764F-48C3-8B98-8C7CB1DB423F}" type="slidenum">
              <a:rPr lang="tr-TR" smtClean="0"/>
              <a:t>13</a:t>
            </a:fld>
            <a:endParaRPr lang="tr-TR"/>
          </a:p>
        </p:txBody>
      </p:sp>
    </p:spTree>
    <p:extLst>
      <p:ext uri="{BB962C8B-B14F-4D97-AF65-F5344CB8AC3E}">
        <p14:creationId xmlns:p14="http://schemas.microsoft.com/office/powerpoint/2010/main" val="2365777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4BCA9B3-915A-479D-808F-35C4199F4B3C}"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416213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4BCA9B3-915A-479D-808F-35C4199F4B3C}"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209777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4BCA9B3-915A-479D-808F-35C4199F4B3C}"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1829110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4BCA9B3-915A-479D-808F-35C4199F4B3C}"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2926434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4BCA9B3-915A-479D-808F-35C4199F4B3C}" type="datetimeFigureOut">
              <a:rPr lang="tr-TR" smtClean="0"/>
              <a:t>9.06.2024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129331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4BCA9B3-915A-479D-808F-35C4199F4B3C}" type="datetimeFigureOut">
              <a:rPr lang="tr-TR" smtClean="0"/>
              <a:t>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1023016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4BCA9B3-915A-479D-808F-35C4199F4B3C}" type="datetimeFigureOut">
              <a:rPr lang="tr-TR" smtClean="0"/>
              <a:t>9.06.2024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54508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4BCA9B3-915A-479D-808F-35C4199F4B3C}" type="datetimeFigureOut">
              <a:rPr lang="tr-TR" smtClean="0"/>
              <a:t>9.06.2024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303352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BCA9B3-915A-479D-808F-35C4199F4B3C}" type="datetimeFigureOut">
              <a:rPr lang="tr-TR" smtClean="0"/>
              <a:t>9.06.2024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1972680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4BCA9B3-915A-479D-808F-35C4199F4B3C}" type="datetimeFigureOut">
              <a:rPr lang="tr-TR" smtClean="0"/>
              <a:t>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249117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4BCA9B3-915A-479D-808F-35C4199F4B3C}" type="datetimeFigureOut">
              <a:rPr lang="tr-TR" smtClean="0"/>
              <a:t>9.06.2024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8F41B5A-D4DA-4F5D-ADB5-81A94E6D1D75}" type="slidenum">
              <a:rPr lang="tr-TR" smtClean="0"/>
              <a:t>‹#›</a:t>
            </a:fld>
            <a:endParaRPr lang="tr-TR"/>
          </a:p>
        </p:txBody>
      </p:sp>
    </p:spTree>
    <p:extLst>
      <p:ext uri="{BB962C8B-B14F-4D97-AF65-F5344CB8AC3E}">
        <p14:creationId xmlns:p14="http://schemas.microsoft.com/office/powerpoint/2010/main" val="3492054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CA9B3-915A-479D-808F-35C4199F4B3C}" type="datetimeFigureOut">
              <a:rPr lang="tr-TR" smtClean="0"/>
              <a:t>9.06.2024</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41B5A-D4DA-4F5D-ADB5-81A94E6D1D75}" type="slidenum">
              <a:rPr lang="tr-TR" smtClean="0"/>
              <a:t>‹#›</a:t>
            </a:fld>
            <a:endParaRPr lang="tr-TR"/>
          </a:p>
        </p:txBody>
      </p:sp>
    </p:spTree>
    <p:extLst>
      <p:ext uri="{BB962C8B-B14F-4D97-AF65-F5344CB8AC3E}">
        <p14:creationId xmlns:p14="http://schemas.microsoft.com/office/powerpoint/2010/main" val="301363034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3">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5">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7">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9" name="Freeform: Shape 28">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4" name="Freeform: Shape 33">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Başlık 1">
            <a:extLst>
              <a:ext uri="{FF2B5EF4-FFF2-40B4-BE49-F238E27FC236}">
                <a16:creationId xmlns:a16="http://schemas.microsoft.com/office/drawing/2014/main" id="{5DEBB6E1-49E0-64B4-5EE6-A4DD750D16D4}"/>
              </a:ext>
            </a:extLst>
          </p:cNvPr>
          <p:cNvSpPr>
            <a:spLocks noGrp="1"/>
          </p:cNvSpPr>
          <p:nvPr>
            <p:ph type="ctrTitle"/>
          </p:nvPr>
        </p:nvSpPr>
        <p:spPr>
          <a:xfrm>
            <a:off x="3215424" y="1732680"/>
            <a:ext cx="5760846" cy="1920336"/>
          </a:xfrm>
        </p:spPr>
        <p:txBody>
          <a:bodyPr>
            <a:normAutofit/>
          </a:bodyPr>
          <a:lstStyle/>
          <a:p>
            <a:r>
              <a:rPr lang="tr-TR" dirty="0" err="1">
                <a:solidFill>
                  <a:schemeClr val="tx2"/>
                </a:solidFill>
              </a:rPr>
              <a:t>Missing</a:t>
            </a:r>
            <a:r>
              <a:rPr lang="tr-TR" dirty="0">
                <a:solidFill>
                  <a:schemeClr val="tx2"/>
                </a:solidFill>
              </a:rPr>
              <a:t> </a:t>
            </a:r>
            <a:r>
              <a:rPr lang="tr-TR" dirty="0" err="1">
                <a:solidFill>
                  <a:schemeClr val="tx2"/>
                </a:solidFill>
              </a:rPr>
              <a:t>and</a:t>
            </a:r>
            <a:r>
              <a:rPr lang="tr-TR" dirty="0">
                <a:solidFill>
                  <a:schemeClr val="tx2"/>
                </a:solidFill>
              </a:rPr>
              <a:t> </a:t>
            </a:r>
            <a:r>
              <a:rPr lang="tr-TR" dirty="0" err="1">
                <a:solidFill>
                  <a:schemeClr val="tx2"/>
                </a:solidFill>
              </a:rPr>
              <a:t>Filled</a:t>
            </a:r>
            <a:r>
              <a:rPr lang="tr-TR" dirty="0">
                <a:solidFill>
                  <a:schemeClr val="tx2"/>
                </a:solidFill>
              </a:rPr>
              <a:t> </a:t>
            </a:r>
            <a:r>
              <a:rPr lang="tr-TR" dirty="0" err="1">
                <a:solidFill>
                  <a:schemeClr val="tx2"/>
                </a:solidFill>
              </a:rPr>
              <a:t>Capsule</a:t>
            </a:r>
            <a:r>
              <a:rPr lang="tr-TR" dirty="0">
                <a:solidFill>
                  <a:schemeClr val="tx2"/>
                </a:solidFill>
              </a:rPr>
              <a:t> </a:t>
            </a:r>
            <a:r>
              <a:rPr lang="tr-TR" dirty="0" err="1">
                <a:solidFill>
                  <a:schemeClr val="tx2"/>
                </a:solidFill>
              </a:rPr>
              <a:t>Detection</a:t>
            </a:r>
            <a:endParaRPr lang="tr-TR" dirty="0">
              <a:solidFill>
                <a:schemeClr val="tx2"/>
              </a:solidFill>
            </a:endParaRPr>
          </a:p>
        </p:txBody>
      </p:sp>
      <p:sp>
        <p:nvSpPr>
          <p:cNvPr id="3" name="Alt Başlık 2">
            <a:extLst>
              <a:ext uri="{FF2B5EF4-FFF2-40B4-BE49-F238E27FC236}">
                <a16:creationId xmlns:a16="http://schemas.microsoft.com/office/drawing/2014/main" id="{F344E5AF-B351-C8E7-1297-2683BCCCBFFB}"/>
              </a:ext>
            </a:extLst>
          </p:cNvPr>
          <p:cNvSpPr>
            <a:spLocks noGrp="1"/>
          </p:cNvSpPr>
          <p:nvPr>
            <p:ph type="subTitle" idx="1"/>
          </p:nvPr>
        </p:nvSpPr>
        <p:spPr>
          <a:xfrm>
            <a:off x="3215424" y="4165152"/>
            <a:ext cx="5760846" cy="682079"/>
          </a:xfrm>
        </p:spPr>
        <p:txBody>
          <a:bodyPr>
            <a:noAutofit/>
          </a:bodyPr>
          <a:lstStyle/>
          <a:p>
            <a:r>
              <a:rPr lang="tr-TR" sz="2800" dirty="0">
                <a:solidFill>
                  <a:schemeClr val="tx2"/>
                </a:solidFill>
              </a:rPr>
              <a:t>Abdullah </a:t>
            </a:r>
            <a:r>
              <a:rPr lang="tr-TR" sz="2800" dirty="0" err="1">
                <a:solidFill>
                  <a:schemeClr val="tx2"/>
                </a:solidFill>
              </a:rPr>
              <a:t>Çifci</a:t>
            </a:r>
            <a:endParaRPr lang="tr-TR" sz="2800" dirty="0">
              <a:solidFill>
                <a:schemeClr val="tx2"/>
              </a:solidFill>
            </a:endParaRPr>
          </a:p>
          <a:p>
            <a:r>
              <a:rPr lang="tr-TR" sz="2800" dirty="0">
                <a:solidFill>
                  <a:schemeClr val="tx2"/>
                </a:solidFill>
              </a:rPr>
              <a:t>Batu Berke Mungan</a:t>
            </a:r>
          </a:p>
          <a:p>
            <a:r>
              <a:rPr lang="tr-TR" sz="2800" dirty="0">
                <a:solidFill>
                  <a:schemeClr val="tx2"/>
                </a:solidFill>
              </a:rPr>
              <a:t>Ege Kuzu</a:t>
            </a:r>
          </a:p>
        </p:txBody>
      </p:sp>
    </p:spTree>
    <p:extLst>
      <p:ext uri="{BB962C8B-B14F-4D97-AF65-F5344CB8AC3E}">
        <p14:creationId xmlns:p14="http://schemas.microsoft.com/office/powerpoint/2010/main" val="416722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D9A24891-6142-CAF5-00CF-C7195AD6DC85}"/>
              </a:ext>
            </a:extLst>
          </p:cNvPr>
          <p:cNvSpPr txBox="1"/>
          <p:nvPr/>
        </p:nvSpPr>
        <p:spPr>
          <a:xfrm>
            <a:off x="643278" y="2863769"/>
            <a:ext cx="3429000" cy="341071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dirty="0"/>
              <a:t>We got results when we tried using the same contours on a undamaged medicine package with an empty capsule from a similar photograph angle and distance.</a:t>
            </a:r>
          </a:p>
        </p:txBody>
      </p:sp>
      <p:pic>
        <p:nvPicPr>
          <p:cNvPr id="5" name="İçerik Yer Tutucusu 4" descr="sağlık bakım hizmeti, tıbbi, ilaç, iç mekan içeren bir resim&#10;&#10;Açıklama otomatik olarak oluşturuldu">
            <a:extLst>
              <a:ext uri="{FF2B5EF4-FFF2-40B4-BE49-F238E27FC236}">
                <a16:creationId xmlns:a16="http://schemas.microsoft.com/office/drawing/2014/main" id="{36263410-8A58-08DE-F14D-AAF53A67764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604" t="497" r="8256" b="-497"/>
          <a:stretch/>
        </p:blipFill>
        <p:spPr>
          <a:xfrm>
            <a:off x="4102620" y="762628"/>
            <a:ext cx="7885132" cy="5587699"/>
          </a:xfrm>
          <a:prstGeom prst="rect">
            <a:avLst/>
          </a:prstGeom>
        </p:spPr>
      </p:pic>
    </p:spTree>
    <p:extLst>
      <p:ext uri="{BB962C8B-B14F-4D97-AF65-F5344CB8AC3E}">
        <p14:creationId xmlns:p14="http://schemas.microsoft.com/office/powerpoint/2010/main" val="344050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93E753A5-C483-94B2-9771-848F2EFA91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8938" y="442488"/>
            <a:ext cx="10369645" cy="3784919"/>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AE64B21F-812F-55FD-9BF2-C80B3CCFEA37}"/>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t>This time, we tried to insert an undamaged medicine package to test it, but it was not successful because we could not detect the contours properly.</a:t>
            </a:r>
          </a:p>
        </p:txBody>
      </p:sp>
      <p:sp>
        <p:nvSpPr>
          <p:cNvPr id="7" name="Metin kutusu 6">
            <a:extLst>
              <a:ext uri="{FF2B5EF4-FFF2-40B4-BE49-F238E27FC236}">
                <a16:creationId xmlns:a16="http://schemas.microsoft.com/office/drawing/2014/main" id="{2661E14A-2115-26C8-5A9A-99FB6420EB25}"/>
              </a:ext>
            </a:extLst>
          </p:cNvPr>
          <p:cNvSpPr txBox="1"/>
          <p:nvPr/>
        </p:nvSpPr>
        <p:spPr>
          <a:xfrm>
            <a:off x="1116797" y="5133540"/>
            <a:ext cx="3150605" cy="1200329"/>
          </a:xfrm>
          <a:prstGeom prst="rect">
            <a:avLst/>
          </a:prstGeom>
          <a:noFill/>
        </p:spPr>
        <p:txBody>
          <a:bodyPr wrap="square" rtlCol="0">
            <a:spAutoFit/>
          </a:bodyPr>
          <a:lstStyle/>
          <a:p>
            <a:r>
              <a:rPr lang="en-US" dirty="0"/>
              <a:t>Although drug shapes were tried to be obtained in contour detection, consistent results could not be obtained.</a:t>
            </a:r>
            <a:endParaRPr lang="tr-TR" dirty="0"/>
          </a:p>
        </p:txBody>
      </p:sp>
    </p:spTree>
    <p:extLst>
      <p:ext uri="{BB962C8B-B14F-4D97-AF65-F5344CB8AC3E}">
        <p14:creationId xmlns:p14="http://schemas.microsoft.com/office/powerpoint/2010/main" val="2925962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ekran görüntüsü içeren bir resim&#10;&#10;Açıklama otomatik olarak oluşturuldu">
            <a:extLst>
              <a:ext uri="{FF2B5EF4-FFF2-40B4-BE49-F238E27FC236}">
                <a16:creationId xmlns:a16="http://schemas.microsoft.com/office/drawing/2014/main" id="{9D7C60C5-6ED0-E1BB-D666-0D14F5245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01175"/>
            <a:ext cx="10905066" cy="5251968"/>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219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8" descr="plastik, metin, ekran görüntüsü, iç mekan içeren bir resim&#10;&#10;Açıklama otomatik olarak oluşturuldu">
            <a:extLst>
              <a:ext uri="{FF2B5EF4-FFF2-40B4-BE49-F238E27FC236}">
                <a16:creationId xmlns:a16="http://schemas.microsoft.com/office/drawing/2014/main" id="{B6F4F5C4-A63E-B7E4-7F2B-48842A8A78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930" r="6546"/>
          <a:stretch/>
        </p:blipFill>
        <p:spPr>
          <a:xfrm>
            <a:off x="3576119" y="616648"/>
            <a:ext cx="8311081" cy="5624702"/>
          </a:xfrm>
        </p:spPr>
      </p:pic>
      <p:sp>
        <p:nvSpPr>
          <p:cNvPr id="10" name="Metin kutusu 9">
            <a:extLst>
              <a:ext uri="{FF2B5EF4-FFF2-40B4-BE49-F238E27FC236}">
                <a16:creationId xmlns:a16="http://schemas.microsoft.com/office/drawing/2014/main" id="{66C70954-C269-712A-A49C-399814CF5004}"/>
              </a:ext>
            </a:extLst>
          </p:cNvPr>
          <p:cNvSpPr txBox="1"/>
          <p:nvPr/>
        </p:nvSpPr>
        <p:spPr>
          <a:xfrm>
            <a:off x="150891" y="1843950"/>
            <a:ext cx="3425228"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a:t>
            </a:r>
            <a:r>
              <a:rPr lang="tr-TR" sz="2000" dirty="0" err="1"/>
              <a:t>stage</a:t>
            </a:r>
            <a:r>
              <a:rPr lang="en-US" sz="2000" dirty="0"/>
              <a:t>, we tried to work in a shooting environment where the background was completely dark.</a:t>
            </a:r>
            <a:endParaRPr lang="tr-TR" sz="2000" dirty="0"/>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en-US" sz="2000" dirty="0"/>
              <a:t>We tried to do this by emptying another capsule from the package.</a:t>
            </a:r>
            <a:endParaRPr lang="tr-TR" sz="2000" dirty="0"/>
          </a:p>
        </p:txBody>
      </p:sp>
    </p:spTree>
    <p:extLst>
      <p:ext uri="{BB962C8B-B14F-4D97-AF65-F5344CB8AC3E}">
        <p14:creationId xmlns:p14="http://schemas.microsoft.com/office/powerpoint/2010/main" val="785567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plastik, ekran görüntüsü, metin, iç mekan içeren bir resim&#10;&#10;Açıklama otomatik olarak oluşturuldu">
            <a:extLst>
              <a:ext uri="{FF2B5EF4-FFF2-40B4-BE49-F238E27FC236}">
                <a16:creationId xmlns:a16="http://schemas.microsoft.com/office/drawing/2014/main" id="{12C67B1A-0D45-1475-6D8F-AA516708E7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236" r="5921"/>
          <a:stretch/>
        </p:blipFill>
        <p:spPr>
          <a:xfrm>
            <a:off x="3648546" y="403216"/>
            <a:ext cx="8174754" cy="6051567"/>
          </a:xfrm>
        </p:spPr>
      </p:pic>
      <p:sp>
        <p:nvSpPr>
          <p:cNvPr id="6" name="Metin kutusu 5">
            <a:extLst>
              <a:ext uri="{FF2B5EF4-FFF2-40B4-BE49-F238E27FC236}">
                <a16:creationId xmlns:a16="http://schemas.microsoft.com/office/drawing/2014/main" id="{D21EDE37-6774-A9EE-AF9C-84F2F5B26CCD}"/>
              </a:ext>
            </a:extLst>
          </p:cNvPr>
          <p:cNvSpPr txBox="1"/>
          <p:nvPr/>
        </p:nvSpPr>
        <p:spPr>
          <a:xfrm>
            <a:off x="278164" y="835290"/>
            <a:ext cx="3098777" cy="5355312"/>
          </a:xfrm>
          <a:prstGeom prst="rect">
            <a:avLst/>
          </a:prstGeom>
          <a:noFill/>
        </p:spPr>
        <p:txBody>
          <a:bodyPr wrap="square" rtlCol="0">
            <a:spAutoFit/>
          </a:bodyPr>
          <a:lstStyle/>
          <a:p>
            <a:pPr marL="285750" indent="-285750">
              <a:buFont typeface="Arial" panose="020B0604020202020204" pitchFamily="34" charset="0"/>
              <a:buChar char="•"/>
            </a:pPr>
            <a:r>
              <a:rPr lang="en-US" dirty="0"/>
              <a:t>By lowering the threshold value used for histogram similarity compared to the previous photo, we applied a little more filter to the test photo</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n-US" dirty="0"/>
              <a:t>Finally, when we changed all the filters and values ​​(w, h, canny, kernel etc.) in accordance with the height and horizontal values ​​of the capsule, we</a:t>
            </a:r>
            <a:r>
              <a:rPr lang="tr-TR" dirty="0"/>
              <a:t> </a:t>
            </a:r>
            <a:r>
              <a:rPr lang="tr-TR" dirty="0" err="1"/>
              <a:t>obtained</a:t>
            </a:r>
            <a:r>
              <a:rPr lang="tr-TR" dirty="0"/>
              <a:t> </a:t>
            </a:r>
            <a:r>
              <a:rPr lang="tr-TR" dirty="0" err="1"/>
              <a:t>results</a:t>
            </a:r>
            <a:r>
              <a:rPr lang="tr-TR" dirty="0"/>
              <a:t> </a:t>
            </a:r>
            <a:r>
              <a:rPr lang="tr-TR" dirty="0" err="1"/>
              <a:t>we</a:t>
            </a:r>
            <a:r>
              <a:rPr lang="tr-TR" dirty="0"/>
              <a:t> </a:t>
            </a:r>
            <a:r>
              <a:rPr lang="tr-TR" dirty="0" err="1"/>
              <a:t>wanted</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dirty="0"/>
              <a:t>Final re</a:t>
            </a:r>
            <a:r>
              <a:rPr lang="en-US" dirty="0" err="1"/>
              <a:t>sults</a:t>
            </a:r>
            <a:r>
              <a:rPr lang="en-US" dirty="0"/>
              <a:t> for a fixed </a:t>
            </a:r>
            <a:r>
              <a:rPr lang="tr-TR" dirty="0" err="1"/>
              <a:t>work</a:t>
            </a:r>
            <a:r>
              <a:rPr lang="tr-TR" dirty="0"/>
              <a:t> </a:t>
            </a:r>
            <a:r>
              <a:rPr lang="en-US" dirty="0"/>
              <a:t>environment</a:t>
            </a:r>
            <a:r>
              <a:rPr lang="tr-TR" dirty="0"/>
              <a:t>(</a:t>
            </a:r>
            <a:r>
              <a:rPr lang="tr-TR" dirty="0" err="1"/>
              <a:t>or</a:t>
            </a:r>
            <a:r>
              <a:rPr lang="tr-TR" dirty="0"/>
              <a:t> </a:t>
            </a:r>
            <a:r>
              <a:rPr lang="tr-TR" dirty="0" err="1"/>
              <a:t>isolated</a:t>
            </a:r>
            <a:r>
              <a:rPr lang="tr-TR" dirty="0"/>
              <a:t>)</a:t>
            </a:r>
            <a:r>
              <a:rPr lang="en-US" dirty="0"/>
              <a:t> with a distance and shooting angle we chose.</a:t>
            </a:r>
            <a:endParaRPr lang="tr-TR" dirty="0"/>
          </a:p>
        </p:txBody>
      </p:sp>
    </p:spTree>
    <p:extLst>
      <p:ext uri="{BB962C8B-B14F-4D97-AF65-F5344CB8AC3E}">
        <p14:creationId xmlns:p14="http://schemas.microsoft.com/office/powerpoint/2010/main" val="29090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tin kutusu 6">
            <a:extLst>
              <a:ext uri="{FF2B5EF4-FFF2-40B4-BE49-F238E27FC236}">
                <a16:creationId xmlns:a16="http://schemas.microsoft.com/office/drawing/2014/main" id="{7F1C2A4D-785C-9AF0-DB18-2E63FD5E420E}"/>
              </a:ext>
            </a:extLst>
          </p:cNvPr>
          <p:cNvSpPr txBox="1"/>
          <p:nvPr/>
        </p:nvSpPr>
        <p:spPr>
          <a:xfrm>
            <a:off x="695318" y="1661202"/>
            <a:ext cx="4559425" cy="3979585"/>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000" dirty="0"/>
              <a:t>We need to obtain contours and histograms in the medicine box to make comparisons. </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dirty="0"/>
              <a:t>Since histogram comparisons are based on contours, it is necessary to adjust the contours according to the photographs.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plastik, iç mekan, zemin, cam, bardak içeren bir resim&#10;&#10;Açıklama otomatik olarak oluşturuldu">
            <a:extLst>
              <a:ext uri="{FF2B5EF4-FFF2-40B4-BE49-F238E27FC236}">
                <a16:creationId xmlns:a16="http://schemas.microsoft.com/office/drawing/2014/main" id="{B82AA9CE-4756-95FE-CC27-6DC436230D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063" r="1" b="1"/>
          <a:stretch/>
        </p:blipFill>
        <p:spPr>
          <a:xfrm>
            <a:off x="5977788" y="799352"/>
            <a:ext cx="5425410" cy="5259296"/>
          </a:xfrm>
          <a:prstGeom prst="rect">
            <a:avLst/>
          </a:prstGeom>
        </p:spPr>
      </p:pic>
    </p:spTree>
    <p:extLst>
      <p:ext uri="{BB962C8B-B14F-4D97-AF65-F5344CB8AC3E}">
        <p14:creationId xmlns:p14="http://schemas.microsoft.com/office/powerpoint/2010/main" val="194682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Resim 10" descr="ekran görüntüsü, metin, diyagram, öykü gelişim çizgisi; kumpas; grafiğini çıkarma içeren bir resim&#10;&#10;Açıklama otomatik olarak oluşturuldu">
            <a:extLst>
              <a:ext uri="{FF2B5EF4-FFF2-40B4-BE49-F238E27FC236}">
                <a16:creationId xmlns:a16="http://schemas.microsoft.com/office/drawing/2014/main" id="{9F6A9DC3-0FE5-7FE8-0E95-9C888CB1D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36084"/>
            <a:ext cx="5291666" cy="5185832"/>
          </a:xfrm>
          <a:prstGeom prst="rect">
            <a:avLst/>
          </a:prstGeom>
        </p:spPr>
      </p:pic>
      <p:pic>
        <p:nvPicPr>
          <p:cNvPr id="9" name="İçerik Yer Tutucusu 8" descr="metin, ekran görüntüsü, diyagram, öykü gelişim çizgisi; kumpas; grafiğini çıkarma içeren bir resim&#10;&#10;Açıklama otomatik olarak oluşturuldu">
            <a:extLst>
              <a:ext uri="{FF2B5EF4-FFF2-40B4-BE49-F238E27FC236}">
                <a16:creationId xmlns:a16="http://schemas.microsoft.com/office/drawing/2014/main" id="{4A90370C-FA56-2542-E8F1-D26320B645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6865" y="1067593"/>
            <a:ext cx="5291667" cy="4880719"/>
          </a:xfrm>
          <a:prstGeom prst="rect">
            <a:avLst/>
          </a:prstGeom>
        </p:spPr>
      </p:pic>
    </p:spTree>
    <p:extLst>
      <p:ext uri="{BB962C8B-B14F-4D97-AF65-F5344CB8AC3E}">
        <p14:creationId xmlns:p14="http://schemas.microsoft.com/office/powerpoint/2010/main" val="89887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7CC80D-73AA-BBB7-D63F-3CD2A602A864}"/>
              </a:ext>
            </a:extLst>
          </p:cNvPr>
          <p:cNvSpPr>
            <a:spLocks noGrp="1"/>
          </p:cNvSpPr>
          <p:nvPr>
            <p:ph type="title"/>
          </p:nvPr>
        </p:nvSpPr>
        <p:spPr/>
        <p:txBody>
          <a:bodyPr/>
          <a:lstStyle/>
          <a:p>
            <a:endParaRPr lang="tr-TR"/>
          </a:p>
        </p:txBody>
      </p:sp>
      <p:pic>
        <p:nvPicPr>
          <p:cNvPr id="5" name="İçerik Yer Tutucusu 4" descr="metin, ekran görüntüsü, diyagram, öykü gelişim çizgisi; kumpas; grafiğini çıkarma içeren bir resim&#10;&#10;Açıklama otomatik olarak oluşturuldu">
            <a:extLst>
              <a:ext uri="{FF2B5EF4-FFF2-40B4-BE49-F238E27FC236}">
                <a16:creationId xmlns:a16="http://schemas.microsoft.com/office/drawing/2014/main" id="{026BF0EC-2488-C5E6-1E62-23A6488942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4678"/>
            <a:ext cx="4509399" cy="4351338"/>
          </a:xfrm>
        </p:spPr>
      </p:pic>
      <p:pic>
        <p:nvPicPr>
          <p:cNvPr id="7" name="Resim 6" descr="metin, ekran görüntüsü, diyagram, öykü gelişim çizgisi; kumpas; grafiğini çıkarma içeren bir resim&#10;&#10;Açıklama otomatik olarak oluşturuldu">
            <a:extLst>
              <a:ext uri="{FF2B5EF4-FFF2-40B4-BE49-F238E27FC236}">
                <a16:creationId xmlns:a16="http://schemas.microsoft.com/office/drawing/2014/main" id="{CFBBF1D0-BFFF-FB52-409B-48488E482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00" y="1505139"/>
            <a:ext cx="5191850" cy="4496427"/>
          </a:xfrm>
          <a:prstGeom prst="rect">
            <a:avLst/>
          </a:prstGeom>
        </p:spPr>
      </p:pic>
    </p:spTree>
    <p:extLst>
      <p:ext uri="{BB962C8B-B14F-4D97-AF65-F5344CB8AC3E}">
        <p14:creationId xmlns:p14="http://schemas.microsoft.com/office/powerpoint/2010/main" val="184002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7CC80D-73AA-BBB7-D63F-3CD2A602A864}"/>
              </a:ext>
            </a:extLst>
          </p:cNvPr>
          <p:cNvSpPr>
            <a:spLocks noGrp="1"/>
          </p:cNvSpPr>
          <p:nvPr>
            <p:ph type="title"/>
          </p:nvPr>
        </p:nvSpPr>
        <p:spPr>
          <a:xfrm>
            <a:off x="630936" y="640823"/>
            <a:ext cx="3419856" cy="5583148"/>
          </a:xfrm>
        </p:spPr>
        <p:txBody>
          <a:bodyPr anchor="ctr">
            <a:normAutofit/>
          </a:bodyPr>
          <a:lstStyle/>
          <a:p>
            <a:r>
              <a:rPr lang="tr-TR" sz="2000" dirty="0" err="1">
                <a:latin typeface="+mn-lt"/>
              </a:rPr>
              <a:t>In</a:t>
            </a:r>
            <a:r>
              <a:rPr lang="en-US" sz="2000" dirty="0">
                <a:latin typeface="+mn-lt"/>
              </a:rPr>
              <a:t>ability to detect drug capsules prevents histogram comparison, so scanning could not be done in many areas. </a:t>
            </a:r>
            <a:br>
              <a:rPr lang="tr-TR" sz="2000" dirty="0">
                <a:latin typeface="+mn-lt"/>
              </a:rPr>
            </a:br>
            <a:br>
              <a:rPr lang="tr-TR" sz="2000" dirty="0">
                <a:latin typeface="+mn-lt"/>
              </a:rPr>
            </a:br>
            <a:br>
              <a:rPr lang="tr-TR" sz="2000" dirty="0">
                <a:latin typeface="+mn-lt"/>
              </a:rPr>
            </a:br>
            <a:br>
              <a:rPr lang="tr-TR" sz="2000" dirty="0">
                <a:latin typeface="+mn-lt"/>
              </a:rPr>
            </a:br>
            <a:r>
              <a:rPr lang="tr-TR" sz="2000" dirty="0" err="1">
                <a:latin typeface="+mn-lt"/>
              </a:rPr>
              <a:t>Also</a:t>
            </a:r>
            <a:r>
              <a:rPr lang="tr-TR" sz="2000" dirty="0">
                <a:latin typeface="+mn-lt"/>
              </a:rPr>
              <a:t> </a:t>
            </a:r>
            <a:r>
              <a:rPr lang="en-US" sz="2000" dirty="0">
                <a:latin typeface="+mn-lt"/>
              </a:rPr>
              <a:t>the medicine package</a:t>
            </a:r>
            <a:r>
              <a:rPr lang="tr-TR" sz="2000" dirty="0">
                <a:latin typeface="+mn-lt"/>
              </a:rPr>
              <a:t> </a:t>
            </a:r>
            <a:r>
              <a:rPr lang="tr-TR" sz="2000" dirty="0" err="1">
                <a:latin typeface="+mn-lt"/>
              </a:rPr>
              <a:t>we</a:t>
            </a:r>
            <a:r>
              <a:rPr lang="tr-TR" sz="2000" dirty="0">
                <a:latin typeface="+mn-lt"/>
              </a:rPr>
              <a:t> </a:t>
            </a:r>
            <a:r>
              <a:rPr lang="tr-TR" sz="2000" dirty="0" err="1">
                <a:latin typeface="+mn-lt"/>
              </a:rPr>
              <a:t>used</a:t>
            </a:r>
            <a:r>
              <a:rPr lang="tr-TR" sz="2000" dirty="0">
                <a:latin typeface="+mn-lt"/>
              </a:rPr>
              <a:t> </a:t>
            </a:r>
            <a:r>
              <a:rPr lang="tr-TR" sz="2000" dirty="0" err="1">
                <a:latin typeface="+mn-lt"/>
              </a:rPr>
              <a:t>for</a:t>
            </a:r>
            <a:r>
              <a:rPr lang="tr-TR" sz="2000" dirty="0">
                <a:latin typeface="+mn-lt"/>
              </a:rPr>
              <a:t> test </a:t>
            </a:r>
            <a:r>
              <a:rPr lang="tr-TR" sz="2000" dirty="0" err="1">
                <a:latin typeface="+mn-lt"/>
              </a:rPr>
              <a:t>image</a:t>
            </a:r>
            <a:r>
              <a:rPr lang="en-US" sz="2000" dirty="0">
                <a:latin typeface="+mn-lt"/>
              </a:rPr>
              <a:t> is quite damaged, </a:t>
            </a:r>
            <a:r>
              <a:rPr lang="tr-TR" sz="2000" dirty="0">
                <a:latin typeface="+mn-lt"/>
              </a:rPr>
              <a:t>it </a:t>
            </a:r>
            <a:r>
              <a:rPr lang="tr-TR" sz="2000" dirty="0" err="1">
                <a:latin typeface="+mn-lt"/>
              </a:rPr>
              <a:t>makes</a:t>
            </a:r>
            <a:r>
              <a:rPr lang="en-US" sz="2000" dirty="0">
                <a:latin typeface="+mn-lt"/>
              </a:rPr>
              <a:t> detection difficult.)</a:t>
            </a:r>
            <a:endParaRPr lang="tr-TR" sz="2000" dirty="0">
              <a:latin typeface="+mn-lt"/>
            </a:endParaRPr>
          </a:p>
        </p:txBody>
      </p:sp>
      <p:sp>
        <p:nvSpPr>
          <p:cNvPr id="2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eren bir resim&#10;&#10;Açıklama otomatik olarak oluşturuldu">
            <a:extLst>
              <a:ext uri="{FF2B5EF4-FFF2-40B4-BE49-F238E27FC236}">
                <a16:creationId xmlns:a16="http://schemas.microsoft.com/office/drawing/2014/main" id="{A463A22A-CF97-86DB-B311-3B689CE5D806}"/>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tretch>
            <a:fillRect/>
          </a:stretch>
        </p:blipFill>
        <p:spPr>
          <a:xfrm>
            <a:off x="4418905" y="918067"/>
            <a:ext cx="7473965" cy="5021865"/>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1959263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3078004C-8541-EA13-B7A8-3207BF35B5DA}"/>
              </a:ext>
            </a:extLst>
          </p:cNvPr>
          <p:cNvSpPr txBox="1"/>
          <p:nvPr/>
        </p:nvSpPr>
        <p:spPr>
          <a:xfrm>
            <a:off x="817680" y="1339426"/>
            <a:ext cx="4282984" cy="351194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dirty="0"/>
              <a:t>Noise decreased slightly with the filters, but the detection was still not successful due to the drug package being slightly damaged and contours not being fully captured.</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 mekan içeren bir resim&#10;&#10;Açıklama otomatik olarak oluşturuldu">
            <a:extLst>
              <a:ext uri="{FF2B5EF4-FFF2-40B4-BE49-F238E27FC236}">
                <a16:creationId xmlns:a16="http://schemas.microsoft.com/office/drawing/2014/main" id="{FA1DC180-2BBA-10C0-FC69-9299C3CAC0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987738" y="1567879"/>
            <a:ext cx="5628018" cy="3489371"/>
          </a:xfrm>
          <a:prstGeom prst="rect">
            <a:avLst/>
          </a:prstGeom>
        </p:spPr>
      </p:pic>
    </p:spTree>
    <p:extLst>
      <p:ext uri="{BB962C8B-B14F-4D97-AF65-F5344CB8AC3E}">
        <p14:creationId xmlns:p14="http://schemas.microsoft.com/office/powerpoint/2010/main" val="229934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ekran görüntüsü, iç mekan, yemek, gıda içeren bir resim&#10;&#10;Açıklama otomatik olarak oluşturuldu">
            <a:extLst>
              <a:ext uri="{FF2B5EF4-FFF2-40B4-BE49-F238E27FC236}">
                <a16:creationId xmlns:a16="http://schemas.microsoft.com/office/drawing/2014/main" id="{C01F88E1-CBAE-288C-F778-7651412CB0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592" b="18609"/>
          <a:stretch/>
        </p:blipFill>
        <p:spPr>
          <a:xfrm>
            <a:off x="0" y="204122"/>
            <a:ext cx="11806518" cy="4414301"/>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41C85547-787F-44F0-D05F-0BF5F639F65E}"/>
              </a:ext>
            </a:extLst>
          </p:cNvPr>
          <p:cNvSpPr txBox="1"/>
          <p:nvPr/>
        </p:nvSpPr>
        <p:spPr>
          <a:xfrm>
            <a:off x="4654294" y="4777739"/>
            <a:ext cx="6897626" cy="1399223"/>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2200" dirty="0"/>
              <a:t>More filter, less noise and still </a:t>
            </a:r>
            <a:r>
              <a:rPr lang="en-US" sz="2200"/>
              <a:t>determining conturs </a:t>
            </a:r>
            <a:r>
              <a:rPr lang="en-US" sz="2200" dirty="0"/>
              <a:t>are impossible, so need to change conditions.</a:t>
            </a:r>
          </a:p>
        </p:txBody>
      </p:sp>
    </p:spTree>
    <p:extLst>
      <p:ext uri="{BB962C8B-B14F-4D97-AF65-F5344CB8AC3E}">
        <p14:creationId xmlns:p14="http://schemas.microsoft.com/office/powerpoint/2010/main" val="391882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çerik Yer Tutucusu 8">
            <a:extLst>
              <a:ext uri="{FF2B5EF4-FFF2-40B4-BE49-F238E27FC236}">
                <a16:creationId xmlns:a16="http://schemas.microsoft.com/office/drawing/2014/main" id="{F4318A2F-F63F-0E88-8B22-C14EEECF1F30}"/>
              </a:ext>
            </a:extLst>
          </p:cNvPr>
          <p:cNvSpPr>
            <a:spLocks noGrp="1"/>
          </p:cNvSpPr>
          <p:nvPr>
            <p:ph idx="1"/>
          </p:nvPr>
        </p:nvSpPr>
        <p:spPr>
          <a:xfrm>
            <a:off x="630936" y="2660904"/>
            <a:ext cx="4818888" cy="3547872"/>
          </a:xfrm>
        </p:spPr>
        <p:txBody>
          <a:bodyPr anchor="t">
            <a:normAutofit/>
          </a:bodyPr>
          <a:lstStyle/>
          <a:p>
            <a:r>
              <a:rPr lang="en-US" sz="1700" dirty="0"/>
              <a:t>By changing angle of the photo and trying a different photo (on the same medicine package), a little more filter was </a:t>
            </a:r>
            <a:r>
              <a:rPr lang="tr-TR" sz="1700" dirty="0" err="1"/>
              <a:t>implemented</a:t>
            </a:r>
            <a:r>
              <a:rPr lang="en-US" sz="1700" dirty="0"/>
              <a:t> and more accurate results were tried to be obtained.</a:t>
            </a:r>
            <a:endParaRPr lang="tr-TR" sz="1700" dirty="0"/>
          </a:p>
          <a:p>
            <a:endParaRPr lang="tr-TR" sz="1700" dirty="0"/>
          </a:p>
          <a:p>
            <a:endParaRPr lang="tr-TR" sz="1700" dirty="0"/>
          </a:p>
          <a:p>
            <a:r>
              <a:rPr lang="en-US" sz="1700" dirty="0"/>
              <a:t>Especially the "kernel", w and h values ​​(which should be taken into account for contours) to be used in the test photo were useful in obtaining more accurate results.</a:t>
            </a:r>
            <a:endParaRPr lang="tr-TR" sz="1700" dirty="0"/>
          </a:p>
        </p:txBody>
      </p:sp>
      <p:pic>
        <p:nvPicPr>
          <p:cNvPr id="7" name="Resim 6">
            <a:extLst>
              <a:ext uri="{FF2B5EF4-FFF2-40B4-BE49-F238E27FC236}">
                <a16:creationId xmlns:a16="http://schemas.microsoft.com/office/drawing/2014/main" id="{2AFD4271-1D33-65AE-DD86-A1FD480E3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650899"/>
            <a:ext cx="5458968" cy="5556202"/>
          </a:xfrm>
          <a:prstGeom prst="rect">
            <a:avLst/>
          </a:prstGeom>
        </p:spPr>
      </p:pic>
    </p:spTree>
    <p:extLst>
      <p:ext uri="{BB962C8B-B14F-4D97-AF65-F5344CB8AC3E}">
        <p14:creationId xmlns:p14="http://schemas.microsoft.com/office/powerpoint/2010/main" val="2486976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etin kutusu 4">
            <a:extLst>
              <a:ext uri="{FF2B5EF4-FFF2-40B4-BE49-F238E27FC236}">
                <a16:creationId xmlns:a16="http://schemas.microsoft.com/office/drawing/2014/main" id="{48BF022C-63A1-4EB7-55D5-5400696EB21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dirty="0"/>
              <a:t>The same operations were performed here as well, as can be seen, the success/capture rate is increasing and we started to get better results.</a:t>
            </a:r>
          </a:p>
        </p:txBody>
      </p:sp>
      <p:pic>
        <p:nvPicPr>
          <p:cNvPr id="4" name="İçerik Yer Tutucusu 4" descr="plastik, iç mekan, aksesuar, yardakçı, suç ortağı, koleksiyon, toplama, tahsilat içeren bir resim&#10;&#10;Açıklama otomatik olarak oluşturuldu">
            <a:extLst>
              <a:ext uri="{FF2B5EF4-FFF2-40B4-BE49-F238E27FC236}">
                <a16:creationId xmlns:a16="http://schemas.microsoft.com/office/drawing/2014/main" id="{D756AB18-63B1-64E4-A2A8-547D829724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8948" y="890579"/>
            <a:ext cx="5949068" cy="5532633"/>
          </a:xfrm>
          <a:prstGeom prst="rect">
            <a:avLst/>
          </a:prstGeom>
        </p:spPr>
      </p:pic>
    </p:spTree>
    <p:extLst>
      <p:ext uri="{BB962C8B-B14F-4D97-AF65-F5344CB8AC3E}">
        <p14:creationId xmlns:p14="http://schemas.microsoft.com/office/powerpoint/2010/main" val="12940346"/>
      </p:ext>
    </p:extLst>
  </p:cSld>
  <p:clrMapOvr>
    <a:masterClrMapping/>
  </p:clrMapOvr>
</p:sld>
</file>

<file path=ppt/theme/theme1.xml><?xml version="1.0" encoding="utf-8"?>
<a:theme xmlns:a="http://schemas.openxmlformats.org/drawingml/2006/main" name="Office 2013 - 2022 Teması">
  <a:themeElements>
    <a:clrScheme name="Office 2013 - 2022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58</TotalTime>
  <Words>431</Words>
  <Application>Microsoft Office PowerPoint</Application>
  <PresentationFormat>Geniş ekran</PresentationFormat>
  <Paragraphs>31</Paragraphs>
  <Slides>14</Slides>
  <Notes>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Aptos</vt:lpstr>
      <vt:lpstr>Arial</vt:lpstr>
      <vt:lpstr>Calibri</vt:lpstr>
      <vt:lpstr>Calibri Light</vt:lpstr>
      <vt:lpstr>Office 2013 - 2022 Teması</vt:lpstr>
      <vt:lpstr>Missing and Filled Capsule Detection</vt:lpstr>
      <vt:lpstr>PowerPoint Sunusu</vt:lpstr>
      <vt:lpstr>PowerPoint Sunusu</vt:lpstr>
      <vt:lpstr>PowerPoint Sunusu</vt:lpstr>
      <vt:lpstr>Inability to detect drug capsules prevents histogram comparison, so scanning could not be done in many areas.     Also the medicine package we used for test image is quite damaged, it makes detection difficult.)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batu berke mungan</dc:creator>
  <cp:lastModifiedBy>batu berke mungan</cp:lastModifiedBy>
  <cp:revision>2</cp:revision>
  <dcterms:created xsi:type="dcterms:W3CDTF">2024-06-09T11:37:05Z</dcterms:created>
  <dcterms:modified xsi:type="dcterms:W3CDTF">2024-06-09T13:54:57Z</dcterms:modified>
</cp:coreProperties>
</file>